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76" r:id="rId2"/>
    <p:sldId id="321" r:id="rId3"/>
    <p:sldId id="462" r:id="rId4"/>
    <p:sldId id="504" r:id="rId5"/>
    <p:sldId id="506" r:id="rId6"/>
    <p:sldId id="507" r:id="rId7"/>
    <p:sldId id="508" r:id="rId8"/>
    <p:sldId id="509" r:id="rId9"/>
    <p:sldId id="510" r:id="rId10"/>
    <p:sldId id="511" r:id="rId11"/>
    <p:sldId id="500" r:id="rId12"/>
    <p:sldId id="513" r:id="rId13"/>
    <p:sldId id="514" r:id="rId14"/>
    <p:sldId id="515" r:id="rId15"/>
    <p:sldId id="516" r:id="rId16"/>
    <p:sldId id="512" r:id="rId17"/>
    <p:sldId id="517" r:id="rId18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1F497D"/>
    <a:srgbClr val="FFC000"/>
    <a:srgbClr val="4F81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7391" autoAdjust="0"/>
  </p:normalViewPr>
  <p:slideViewPr>
    <p:cSldViewPr>
      <p:cViewPr varScale="1">
        <p:scale>
          <a:sx n="111" d="100"/>
          <a:sy n="111" d="100"/>
        </p:scale>
        <p:origin x="864" y="14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7C53B-08E3-4C25-A3F7-AEB3EF88BA2D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658D0-3E5D-435A-BFD7-2EE335740A7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213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658D0-3E5D-435A-BFD7-2EE335740A75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266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230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554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55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554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554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55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554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386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55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554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132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939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3772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640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974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37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336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318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399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439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03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749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869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421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401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403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21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F793F-0C72-49A9-9EED-31D93259B893}" type="datetimeFigureOut">
              <a:rPr lang="es-CL" smtClean="0"/>
              <a:t>25-09-2018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2B344-E978-4D2A-9570-4BFC0ADECC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539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texto"/>
          <p:cNvSpPr txBox="1">
            <a:spLocks/>
          </p:cNvSpPr>
          <p:nvPr/>
        </p:nvSpPr>
        <p:spPr>
          <a:xfrm>
            <a:off x="274438" y="1484784"/>
            <a:ext cx="8592171" cy="473360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4000" b="1" dirty="0" smtClean="0">
                <a:latin typeface="Calibri" pitchFamily="34" charset="0"/>
              </a:rPr>
              <a:t>Business </a:t>
            </a:r>
            <a:r>
              <a:rPr lang="es-CL" sz="4000" b="1" dirty="0" err="1" smtClean="0">
                <a:latin typeface="Calibri" pitchFamily="34" charset="0"/>
              </a:rPr>
              <a:t>Process</a:t>
            </a:r>
            <a:r>
              <a:rPr lang="es-CL" sz="4000" b="1" dirty="0" smtClean="0">
                <a:latin typeface="Calibri" pitchFamily="34" charset="0"/>
              </a:rPr>
              <a:t> Management</a:t>
            </a:r>
          </a:p>
          <a:p>
            <a:pPr marL="0" indent="0" algn="ctr">
              <a:buNone/>
            </a:pPr>
            <a:r>
              <a:rPr lang="es-CL" sz="2000" b="1" dirty="0" smtClean="0">
                <a:latin typeface="Calibri" pitchFamily="34" charset="0"/>
              </a:rPr>
              <a:t>Introducción</a:t>
            </a:r>
          </a:p>
          <a:p>
            <a:pPr marL="0" indent="0" algn="ctr">
              <a:buNone/>
            </a:pPr>
            <a:endParaRPr lang="es-CL" sz="2800" b="1" dirty="0" smtClean="0">
              <a:latin typeface="Calibri" pitchFamily="34" charset="0"/>
            </a:endParaRPr>
          </a:p>
          <a:p>
            <a:pPr marL="0" indent="0" algn="ctr">
              <a:buNone/>
            </a:pPr>
            <a:endParaRPr lang="es-CL" sz="2800" b="1" dirty="0">
              <a:latin typeface="Calibri" pitchFamily="34" charset="0"/>
            </a:endParaRPr>
          </a:p>
          <a:p>
            <a:pPr marL="0" indent="0" algn="ctr">
              <a:buNone/>
            </a:pPr>
            <a:endParaRPr lang="es-CL" sz="2800" b="1" dirty="0" smtClean="0">
              <a:latin typeface="Calibri" pitchFamily="34" charset="0"/>
            </a:endParaRPr>
          </a:p>
          <a:p>
            <a:pPr marL="0" indent="0" algn="ctr">
              <a:buNone/>
            </a:pPr>
            <a:endParaRPr lang="es-CL" sz="2800" b="1" dirty="0" smtClean="0">
              <a:latin typeface="Calibri" pitchFamily="34" charset="0"/>
            </a:endParaRPr>
          </a:p>
          <a:p>
            <a:pPr marL="0" indent="0" algn="ctr">
              <a:buNone/>
            </a:pPr>
            <a:endParaRPr lang="es-CL" sz="2800" b="1" dirty="0" smtClean="0">
              <a:latin typeface="Calibri" pitchFamily="34" charset="0"/>
            </a:endParaRPr>
          </a:p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Modelamiento de Procesos de Negocios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CL" sz="2400" b="1" dirty="0" smtClean="0">
                <a:latin typeface="Calibri" pitchFamily="34" charset="0"/>
              </a:rPr>
              <a:t>MPN6501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CL" sz="1200" dirty="0" smtClean="0">
                <a:latin typeface="Calibri" pitchFamily="34" charset="0"/>
              </a:rPr>
              <a:t>DRGC 2018</a:t>
            </a:r>
          </a:p>
        </p:txBody>
      </p:sp>
      <p:sp>
        <p:nvSpPr>
          <p:cNvPr id="2" name="AutoShape 2" descr="Resultado de imagen para PMI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71" y="2996952"/>
            <a:ext cx="275430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b="1" dirty="0" smtClean="0">
                <a:latin typeface="Calibri" pitchFamily="34" charset="0"/>
              </a:rPr>
              <a:t>Arquitectura de Procesos</a:t>
            </a:r>
            <a:endParaRPr lang="es-CL" sz="2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55776" y="1556792"/>
            <a:ext cx="4032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Inventario de Procesos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119319"/>
            <a:ext cx="1892071" cy="874946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41862"/>
              </p:ext>
            </p:extLst>
          </p:nvPr>
        </p:nvGraphicFramePr>
        <p:xfrm>
          <a:off x="1043608" y="2348880"/>
          <a:ext cx="7272808" cy="38164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8305">
                  <a:extLst>
                    <a:ext uri="{9D8B030D-6E8A-4147-A177-3AD203B41FA5}">
                      <a16:colId xmlns:a16="http://schemas.microsoft.com/office/drawing/2014/main" val="355959025"/>
                    </a:ext>
                  </a:extLst>
                </a:gridCol>
                <a:gridCol w="5174503">
                  <a:extLst>
                    <a:ext uri="{9D8B030D-6E8A-4147-A177-3AD203B41FA5}">
                      <a16:colId xmlns:a16="http://schemas.microsoft.com/office/drawing/2014/main" val="3209630236"/>
                    </a:ext>
                  </a:extLst>
                </a:gridCol>
              </a:tblGrid>
              <a:tr h="249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Nombre del Proceso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7760214"/>
                  </a:ext>
                </a:extLst>
              </a:tr>
              <a:tr h="249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Objetivo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Meta que busca alcanzar el proceso.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3472711"/>
                  </a:ext>
                </a:extLst>
              </a:tr>
              <a:tr h="249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Dueño del Proceso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Persona dentro de la empresa a cargo de éste proceso.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482061"/>
                  </a:ext>
                </a:extLst>
              </a:tr>
              <a:tr h="249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Cliente del Proceso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Interno/Externo. Departamento/Area.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5604710"/>
                  </a:ext>
                </a:extLst>
              </a:tr>
              <a:tr h="249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Expectativa del cliente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Servicio/ producto esperado.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5119575"/>
                  </a:ext>
                </a:extLst>
              </a:tr>
              <a:tr h="249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Salidas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Detalle del servicio/producto a recibir.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839446"/>
                  </a:ext>
                </a:extLst>
              </a:tr>
              <a:tr h="24925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Evento gatillante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Identificación de la necesidad que inicia el proceso.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3420770"/>
                  </a:ext>
                </a:extLst>
              </a:tr>
              <a:tr h="5140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Secuencia de Actividades/Tareas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Actividad 1: …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Actividad N: …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6706429"/>
                  </a:ext>
                </a:extLst>
              </a:tr>
              <a:tr h="7788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Recursos requeridos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Recursos Humanos necesarios.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Información, documentos, planos, procedimientos, políticas.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Recursos físicos (entorno, herramientas)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7906578"/>
                  </a:ext>
                </a:extLst>
              </a:tr>
              <a:tr h="7788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>
                          <a:effectLst/>
                        </a:rPr>
                        <a:t>Indicadores de desempeño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Tiempo de ejecución.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Costos Operacionales.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L" sz="1100" dirty="0">
                          <a:effectLst/>
                        </a:rPr>
                        <a:t>Tasa de Error.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1129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975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Ejemplo</a:t>
            </a:r>
            <a:endParaRPr lang="es-CL" sz="24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AutoShape 2" descr="Image result for Coca c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15" y="1534271"/>
            <a:ext cx="1510969" cy="151096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1" y="3501008"/>
            <a:ext cx="3721875" cy="225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74" y="3501008"/>
            <a:ext cx="4056890" cy="225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42437" y="5877272"/>
            <a:ext cx="368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¿Por qué y para qué Existimos?</a:t>
            </a:r>
            <a:endParaRPr lang="es-ES" i="1" dirty="0"/>
          </a:p>
        </p:txBody>
      </p:sp>
      <p:sp>
        <p:nvSpPr>
          <p:cNvPr id="12" name="Rectangle 11"/>
          <p:cNvSpPr/>
          <p:nvPr/>
        </p:nvSpPr>
        <p:spPr>
          <a:xfrm>
            <a:off x="4875069" y="5877272"/>
            <a:ext cx="368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¿Qué queremos ser?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90201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Ejemplo (cont.)</a:t>
            </a:r>
            <a:endParaRPr lang="es-CL" sz="24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AutoShape 2" descr="Image result for Coca c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15" y="1534271"/>
            <a:ext cx="1510969" cy="15109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" y="3212976"/>
            <a:ext cx="738187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6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Ejemplo (cont.)</a:t>
            </a:r>
            <a:endParaRPr lang="es-CL" sz="24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AutoShape 2" descr="Image result for Coca c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47584"/>
            <a:ext cx="6480720" cy="516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68" y="762163"/>
            <a:ext cx="1510969" cy="15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4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Ejemplo (cont.)</a:t>
            </a:r>
            <a:endParaRPr lang="es-CL" sz="24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AutoShape 2" descr="Image result for Coca c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68" y="762163"/>
            <a:ext cx="1510969" cy="151096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1844823"/>
            <a:ext cx="6847929" cy="446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23602"/>
            <a:ext cx="2504306" cy="131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73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Ejemplo (cont.)</a:t>
            </a:r>
            <a:endParaRPr lang="es-CL" sz="24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AutoShape 2" descr="Image result for Coca c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6000"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137" y="1628800"/>
            <a:ext cx="6943725" cy="502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68" y="762163"/>
            <a:ext cx="1510969" cy="15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1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Referencias</a:t>
            </a:r>
            <a:endParaRPr lang="es-CL" sz="24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827584" y="1720840"/>
            <a:ext cx="77048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Dumas</a:t>
            </a:r>
            <a:r>
              <a:rPr lang="en-US" dirty="0"/>
              <a:t>, M., Rosa, M. L., </a:t>
            </a:r>
            <a:r>
              <a:rPr lang="en-US" dirty="0" err="1"/>
              <a:t>Mendling</a:t>
            </a:r>
            <a:r>
              <a:rPr lang="en-US" dirty="0"/>
              <a:t>, J., &amp; </a:t>
            </a:r>
            <a:r>
              <a:rPr lang="en-US" dirty="0" err="1"/>
              <a:t>Reijers</a:t>
            </a:r>
            <a:r>
              <a:rPr lang="en-US" dirty="0"/>
              <a:t>, H. A. (2018). Fundamentals of Business Process Management: Springer Berlin Heidelberg.</a:t>
            </a:r>
          </a:p>
          <a:p>
            <a:pPr algn="just"/>
            <a:endParaRPr lang="es-ES" dirty="0" smtClean="0"/>
          </a:p>
          <a:p>
            <a:pPr algn="just"/>
            <a:r>
              <a:rPr lang="es-ES" dirty="0"/>
              <a:t>Management, E. A. o. B. P. (2009). Business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BPM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body</a:t>
            </a:r>
            <a:r>
              <a:rPr lang="es-ES" dirty="0"/>
              <a:t> of </a:t>
            </a:r>
            <a:r>
              <a:rPr lang="es-ES" dirty="0" err="1"/>
              <a:t>knowledge</a:t>
            </a:r>
            <a:r>
              <a:rPr lang="es-ES" dirty="0"/>
              <a:t> - BPM CBOK: </a:t>
            </a:r>
            <a:r>
              <a:rPr lang="es-ES" dirty="0" err="1"/>
              <a:t>Leitfaden</a:t>
            </a:r>
            <a:r>
              <a:rPr lang="es-ES" dirty="0"/>
              <a:t> </a:t>
            </a:r>
            <a:r>
              <a:rPr lang="es-ES" dirty="0" err="1"/>
              <a:t>für</a:t>
            </a:r>
            <a:r>
              <a:rPr lang="es-ES" dirty="0"/>
              <a:t> das </a:t>
            </a:r>
            <a:r>
              <a:rPr lang="es-ES" dirty="0" err="1"/>
              <a:t>Prozessmanagement</a:t>
            </a:r>
            <a:r>
              <a:rPr lang="es-ES" dirty="0"/>
              <a:t> ; </a:t>
            </a:r>
            <a:r>
              <a:rPr lang="es-ES" dirty="0" err="1"/>
              <a:t>Version</a:t>
            </a:r>
            <a:r>
              <a:rPr lang="es-ES" dirty="0"/>
              <a:t> 2.0: Schmidt</a:t>
            </a:r>
            <a:r>
              <a:rPr lang="es-ES" dirty="0" smtClean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smtClean="0"/>
              <a:t>Reyes, M. (2018). La Arquitectura de Procesos. Obtenido desde https</a:t>
            </a:r>
            <a:r>
              <a:rPr lang="es-ES" dirty="0"/>
              <a:t>://mayrareyesbpm.wordpress.com/la-arquitectura-de-procesos-2/</a:t>
            </a:r>
          </a:p>
          <a:p>
            <a:pPr algn="just"/>
            <a:endParaRPr lang="es-ES" dirty="0"/>
          </a:p>
          <a:p>
            <a:pPr algn="just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9449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Planeación Estratégica</a:t>
            </a:r>
            <a:endParaRPr lang="es-CL" sz="2400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6" name="Proceso de Planificación Estratégica - Planeamiento Estratégic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579" y="1700808"/>
            <a:ext cx="8166842" cy="459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9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5 Marcador de texto"/>
          <p:cNvSpPr txBox="1">
            <a:spLocks/>
          </p:cNvSpPr>
          <p:nvPr/>
        </p:nvSpPr>
        <p:spPr>
          <a:xfrm>
            <a:off x="395536" y="548680"/>
            <a:ext cx="8352928" cy="60570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L" sz="2800" b="1" dirty="0" smtClean="0">
              <a:latin typeface="Calibri" pitchFamily="34" charset="0"/>
            </a:endParaRPr>
          </a:p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Unidad de Aprendizaje N°2</a:t>
            </a:r>
          </a:p>
          <a:p>
            <a:pPr marL="0" indent="0" algn="ctr">
              <a:buNone/>
            </a:pPr>
            <a:r>
              <a:rPr lang="es-CL" sz="2800" dirty="0" smtClean="0">
                <a:latin typeface="Calibri" pitchFamily="34" charset="0"/>
              </a:rPr>
              <a:t>Modelamiento Procesos de Negocios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s-CL" sz="2800" dirty="0" smtClean="0">
              <a:latin typeface="Calibri" pitchFamily="34" charset="0"/>
            </a:endParaRPr>
          </a:p>
          <a:p>
            <a:pPr marL="0" indent="0" algn="ctr">
              <a:buNone/>
            </a:pPr>
            <a:r>
              <a:rPr lang="es-CL" sz="2800" b="1" dirty="0" smtClean="0">
                <a:latin typeface="Calibri" pitchFamily="34" charset="0"/>
              </a:rPr>
              <a:t>Aprendizajes esperados:</a:t>
            </a:r>
          </a:p>
          <a:p>
            <a:pPr marL="0" indent="0" algn="ctr">
              <a:buNone/>
            </a:pPr>
            <a:endParaRPr lang="es-CL" sz="2800" b="1" dirty="0" smtClean="0">
              <a:latin typeface="Calibri" pitchFamily="34" charset="0"/>
            </a:endParaRPr>
          </a:p>
          <a:p>
            <a:pPr marL="0" indent="0" algn="ctr">
              <a:buNone/>
            </a:pPr>
            <a:endParaRPr lang="es-CL" sz="2800" b="1" dirty="0" smtClean="0">
              <a:latin typeface="Calibri" pitchFamily="34" charset="0"/>
            </a:endParaRPr>
          </a:p>
          <a:p>
            <a:pPr algn="just"/>
            <a:r>
              <a:rPr lang="es-CL" sz="2400" dirty="0" smtClean="0"/>
              <a:t>¿Qué es Business </a:t>
            </a:r>
            <a:r>
              <a:rPr lang="es-CL" sz="2400" dirty="0" err="1" smtClean="0"/>
              <a:t>Process</a:t>
            </a:r>
            <a:r>
              <a:rPr lang="es-CL" sz="2400" dirty="0" smtClean="0"/>
              <a:t> Management (BPM)?</a:t>
            </a:r>
          </a:p>
          <a:p>
            <a:pPr algn="just"/>
            <a:r>
              <a:rPr lang="es-CL" sz="2400" dirty="0" smtClean="0"/>
              <a:t>¿Qué es la Arquitectura de Procesos?</a:t>
            </a:r>
          </a:p>
          <a:p>
            <a:pPr algn="just"/>
            <a:endParaRPr lang="es-CL" sz="2400" dirty="0" smtClean="0"/>
          </a:p>
          <a:p>
            <a:pPr algn="just"/>
            <a:endParaRPr lang="es-CL" sz="2400" dirty="0" smtClean="0"/>
          </a:p>
          <a:p>
            <a:pPr marL="0" indent="0" algn="just">
              <a:buNone/>
            </a:pPr>
            <a:endParaRPr lang="es-CL" sz="2400" dirty="0" smtClean="0"/>
          </a:p>
        </p:txBody>
      </p:sp>
    </p:spTree>
    <p:extLst>
      <p:ext uri="{BB962C8B-B14F-4D97-AF65-F5344CB8AC3E}">
        <p14:creationId xmlns:p14="http://schemas.microsoft.com/office/powerpoint/2010/main" val="127156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0342" y="2204864"/>
            <a:ext cx="738331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“</a:t>
            </a:r>
            <a:r>
              <a:rPr lang="es-ES" i="1" dirty="0"/>
              <a:t>Business </a:t>
            </a:r>
            <a:r>
              <a:rPr lang="es-ES" i="1" dirty="0" err="1"/>
              <a:t>Process</a:t>
            </a:r>
            <a:r>
              <a:rPr lang="es-ES" i="1" dirty="0"/>
              <a:t> Management </a:t>
            </a:r>
            <a:r>
              <a:rPr lang="es-ES" dirty="0"/>
              <a:t>(BPM) es un enfoque sistémico para la captura</a:t>
            </a:r>
            <a:r>
              <a:rPr lang="es-ES" dirty="0" smtClean="0"/>
              <a:t>, diseño</a:t>
            </a:r>
            <a:r>
              <a:rPr lang="es-ES" dirty="0"/>
              <a:t>, </a:t>
            </a:r>
            <a:r>
              <a:rPr lang="es-ES" dirty="0" smtClean="0"/>
              <a:t>ejecución, documentación, medición, monitoreo </a:t>
            </a:r>
            <a:r>
              <a:rPr lang="es-ES" dirty="0"/>
              <a:t>y </a:t>
            </a:r>
            <a:r>
              <a:rPr lang="es-ES" dirty="0" smtClean="0"/>
              <a:t>control tanto de </a:t>
            </a:r>
            <a:r>
              <a:rPr lang="es-ES" i="1" dirty="0" smtClean="0"/>
              <a:t>procesos</a:t>
            </a:r>
            <a:r>
              <a:rPr lang="es-ES" dirty="0" smtClean="0"/>
              <a:t> </a:t>
            </a:r>
            <a:r>
              <a:rPr lang="es-ES" dirty="0"/>
              <a:t>automatizados y no automatizados </a:t>
            </a:r>
            <a:r>
              <a:rPr lang="es-ES" dirty="0" smtClean="0"/>
              <a:t>con la finalidad de cumplir </a:t>
            </a:r>
            <a:r>
              <a:rPr lang="es-ES" dirty="0"/>
              <a:t>los objetivos y </a:t>
            </a:r>
            <a:r>
              <a:rPr lang="es-ES" dirty="0" smtClean="0"/>
              <a:t>metas estratégicas </a:t>
            </a:r>
            <a:r>
              <a:rPr lang="es-ES" dirty="0"/>
              <a:t>de una </a:t>
            </a:r>
            <a:r>
              <a:rPr lang="es-ES" dirty="0" smtClean="0"/>
              <a:t>organización.” </a:t>
            </a:r>
            <a:r>
              <a:rPr lang="es-ES" sz="1400" dirty="0" smtClean="0"/>
              <a:t>(Management, 2009)</a:t>
            </a:r>
            <a:endParaRPr lang="es-ES" sz="1400" dirty="0"/>
          </a:p>
        </p:txBody>
      </p:sp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b="1" dirty="0" smtClean="0">
                <a:latin typeface="Calibri" pitchFamily="34" charset="0"/>
              </a:rPr>
              <a:t>Business </a:t>
            </a:r>
            <a:r>
              <a:rPr lang="es-ES" sz="2800" b="1" dirty="0" err="1" smtClean="0">
                <a:latin typeface="Calibri" pitchFamily="34" charset="0"/>
              </a:rPr>
              <a:t>Process</a:t>
            </a:r>
            <a:r>
              <a:rPr lang="es-ES" sz="2800" b="1" dirty="0" smtClean="0">
                <a:latin typeface="Calibri" pitchFamily="34" charset="0"/>
              </a:rPr>
              <a:t> Management</a:t>
            </a:r>
            <a:endParaRPr lang="es-CL" sz="2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55776" y="1556792"/>
            <a:ext cx="4032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Definiciones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71" y="3812560"/>
            <a:ext cx="2347882" cy="2341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0342" y="4005064"/>
            <a:ext cx="44117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“</a:t>
            </a:r>
            <a:r>
              <a:rPr lang="es-ES" i="1" dirty="0" smtClean="0"/>
              <a:t>BPM</a:t>
            </a:r>
            <a:r>
              <a:rPr lang="es-ES" dirty="0" smtClean="0"/>
              <a:t> es el arte y la ciencia de supervisar como el trabajo es realizado al interior de una organización, asegurando resultados consistentes y aprovechando oportunidades de mejora.” </a:t>
            </a:r>
            <a:r>
              <a:rPr lang="es-ES" sz="1400" dirty="0" smtClean="0"/>
              <a:t>(</a:t>
            </a:r>
            <a:r>
              <a:rPr lang="es-ES" sz="1400" dirty="0"/>
              <a:t>Dumas, Rosa, </a:t>
            </a:r>
            <a:r>
              <a:rPr lang="es-ES" sz="1400" dirty="0" err="1"/>
              <a:t>Mendling</a:t>
            </a:r>
            <a:r>
              <a:rPr lang="es-ES" sz="1400" dirty="0"/>
              <a:t>, &amp; </a:t>
            </a:r>
            <a:r>
              <a:rPr lang="es-ES" sz="1400" dirty="0" err="1"/>
              <a:t>Reijers</a:t>
            </a:r>
            <a:r>
              <a:rPr lang="es-ES" sz="1400" dirty="0"/>
              <a:t>, 2018</a:t>
            </a:r>
            <a:r>
              <a:rPr lang="es-ES" sz="1400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642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0342" y="2204864"/>
            <a:ext cx="738331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La arquitectura de procesos tiene por objetivo entregar una representación gráfica de los procesos de una organización, por medio de los cuales se busca implementar las </a:t>
            </a:r>
            <a:r>
              <a:rPr lang="es-ES" dirty="0"/>
              <a:t>estrategias organizacionales </a:t>
            </a:r>
            <a:r>
              <a:rPr lang="es-ES" sz="1400" dirty="0"/>
              <a:t>(</a:t>
            </a:r>
            <a:r>
              <a:rPr lang="es-ES" sz="1400" dirty="0" err="1"/>
              <a:t>Jeston</a:t>
            </a:r>
            <a:r>
              <a:rPr lang="es-ES" sz="1400" dirty="0"/>
              <a:t> &amp; </a:t>
            </a:r>
            <a:r>
              <a:rPr lang="es-ES" sz="1400" dirty="0" err="1"/>
              <a:t>Nelis</a:t>
            </a:r>
            <a:r>
              <a:rPr lang="es-ES" sz="1400" dirty="0"/>
              <a:t>, </a:t>
            </a:r>
            <a:r>
              <a:rPr lang="es-ES" sz="1400" dirty="0" smtClean="0"/>
              <a:t>2008;</a:t>
            </a:r>
            <a:r>
              <a:rPr lang="es-ES" sz="1200" dirty="0" smtClean="0"/>
              <a:t> </a:t>
            </a:r>
            <a:r>
              <a:rPr lang="es-ES" sz="1400" dirty="0"/>
              <a:t>Dumas, Rosa, </a:t>
            </a:r>
            <a:r>
              <a:rPr lang="es-ES" sz="1400" dirty="0" err="1"/>
              <a:t>Mendling</a:t>
            </a:r>
            <a:r>
              <a:rPr lang="es-ES" sz="1400" dirty="0"/>
              <a:t>, &amp; </a:t>
            </a:r>
            <a:r>
              <a:rPr lang="es-ES" sz="1400" dirty="0" err="1"/>
              <a:t>Reijers</a:t>
            </a:r>
            <a:r>
              <a:rPr lang="es-ES" sz="1400" dirty="0"/>
              <a:t>, 2018</a:t>
            </a:r>
            <a:r>
              <a:rPr lang="es-ES" sz="1400" dirty="0" smtClean="0"/>
              <a:t>).</a:t>
            </a:r>
            <a:endParaRPr lang="es-ES" sz="1400" dirty="0"/>
          </a:p>
        </p:txBody>
      </p:sp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b="1" dirty="0" smtClean="0">
                <a:latin typeface="Calibri" pitchFamily="34" charset="0"/>
              </a:rPr>
              <a:t>Arquitectura de Procesos</a:t>
            </a:r>
            <a:endParaRPr lang="es-CL" sz="2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55776" y="1556792"/>
            <a:ext cx="4032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Definiciones</a:t>
            </a:r>
          </a:p>
        </p:txBody>
      </p:sp>
      <p:sp>
        <p:nvSpPr>
          <p:cNvPr id="9" name="Rectangle 7"/>
          <p:cNvSpPr/>
          <p:nvPr/>
        </p:nvSpPr>
        <p:spPr>
          <a:xfrm>
            <a:off x="879701" y="3429000"/>
            <a:ext cx="7383311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 smtClean="0"/>
              <a:t>Los </a:t>
            </a:r>
            <a:r>
              <a:rPr lang="es-CL" dirty="0"/>
              <a:t>procesos deben de estar relacionados con los objetivos estratégicos de la </a:t>
            </a:r>
            <a:r>
              <a:rPr lang="es-CL" dirty="0" smtClean="0"/>
              <a:t>organización.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 smtClean="0"/>
              <a:t>Los </a:t>
            </a:r>
            <a:r>
              <a:rPr lang="es-CL" dirty="0"/>
              <a:t>procesos deben ser fáciles de entender, y aplicables a todas las partes interesadas de la </a:t>
            </a:r>
            <a:r>
              <a:rPr lang="es-CL" dirty="0" smtClean="0"/>
              <a:t>organización.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 smtClean="0"/>
              <a:t>Los </a:t>
            </a:r>
            <a:r>
              <a:rPr lang="es-CL" dirty="0"/>
              <a:t>procesos deben estar alineados </a:t>
            </a:r>
            <a:r>
              <a:rPr lang="es-CL" dirty="0" smtClean="0"/>
              <a:t>al modelo de negocios elegido así como a la plataforma informática </a:t>
            </a:r>
            <a:r>
              <a:rPr lang="es-CL" dirty="0"/>
              <a:t>y </a:t>
            </a:r>
            <a:r>
              <a:rPr lang="es-CL" dirty="0" smtClean="0"/>
              <a:t>tecnológica elegida.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 smtClean="0"/>
              <a:t>La </a:t>
            </a:r>
            <a:r>
              <a:rPr lang="es-CL" dirty="0"/>
              <a:t>arquitectura de proceso debe ser dinámica, es decir, fácilmente adaptable a los cambios en la evolución de los </a:t>
            </a:r>
            <a:r>
              <a:rPr lang="es-CL" dirty="0" smtClean="0"/>
              <a:t>procesos </a:t>
            </a:r>
            <a:r>
              <a:rPr lang="es-CL" dirty="0"/>
              <a:t>de negocio y de la </a:t>
            </a:r>
            <a:r>
              <a:rPr lang="es-CL" dirty="0" smtClean="0"/>
              <a:t>empresa.</a:t>
            </a:r>
          </a:p>
          <a:p>
            <a:pPr algn="r"/>
            <a:r>
              <a:rPr lang="es-ES" dirty="0" smtClean="0"/>
              <a:t>(</a:t>
            </a:r>
            <a:r>
              <a:rPr lang="es-ES" dirty="0" err="1"/>
              <a:t>Jeston</a:t>
            </a:r>
            <a:r>
              <a:rPr lang="es-ES" dirty="0"/>
              <a:t> &amp; </a:t>
            </a:r>
            <a:r>
              <a:rPr lang="es-ES" dirty="0" err="1"/>
              <a:t>Nelis</a:t>
            </a:r>
            <a:r>
              <a:rPr lang="es-ES" dirty="0"/>
              <a:t>, </a:t>
            </a:r>
            <a:r>
              <a:rPr lang="es-ES" dirty="0" smtClean="0"/>
              <a:t>2008)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119319"/>
            <a:ext cx="1892071" cy="8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b="1" dirty="0" smtClean="0">
                <a:latin typeface="Calibri" pitchFamily="34" charset="0"/>
              </a:rPr>
              <a:t>Arquitectura de Procesos</a:t>
            </a:r>
            <a:endParaRPr lang="es-CL" sz="2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55776" y="1556792"/>
            <a:ext cx="4032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/>
              <a:t>Definiciones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119319"/>
            <a:ext cx="1892071" cy="8749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9156" r="7777" b="9399"/>
          <a:stretch/>
        </p:blipFill>
        <p:spPr>
          <a:xfrm>
            <a:off x="1619672" y="2348880"/>
            <a:ext cx="6172440" cy="43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b="1" dirty="0" smtClean="0">
                <a:latin typeface="Calibri" pitchFamily="34" charset="0"/>
              </a:rPr>
              <a:t>Arquitectura de Procesos</a:t>
            </a:r>
            <a:endParaRPr lang="es-CL" sz="2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55776" y="1556792"/>
            <a:ext cx="4032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Mapa General de Procesos</a:t>
            </a:r>
          </a:p>
          <a:p>
            <a:pPr algn="ctr"/>
            <a:r>
              <a:rPr lang="es-ES" sz="1400" b="1" dirty="0" smtClean="0"/>
              <a:t>(</a:t>
            </a:r>
            <a:r>
              <a:rPr lang="es-ES" sz="1400" b="1" dirty="0" err="1" smtClean="0"/>
              <a:t>Process</a:t>
            </a:r>
            <a:r>
              <a:rPr lang="es-ES" sz="1400" b="1" dirty="0" smtClean="0"/>
              <a:t> </a:t>
            </a:r>
            <a:r>
              <a:rPr lang="es-ES" sz="1400" b="1" dirty="0" err="1" smtClean="0"/>
              <a:t>Landscape</a:t>
            </a:r>
            <a:r>
              <a:rPr lang="es-ES" sz="1400" b="1" dirty="0" smtClean="0"/>
              <a:t>)</a:t>
            </a:r>
            <a:endParaRPr lang="es-ES" b="1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119319"/>
            <a:ext cx="1892071" cy="8749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204864"/>
            <a:ext cx="7111704" cy="4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4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b="1" dirty="0" smtClean="0">
                <a:latin typeface="Calibri" pitchFamily="34" charset="0"/>
              </a:rPr>
              <a:t>Arquitectura de Procesos</a:t>
            </a:r>
            <a:endParaRPr lang="es-CL" sz="2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55776" y="1556792"/>
            <a:ext cx="4032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Relación entre Procesos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119319"/>
            <a:ext cx="1892071" cy="8749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276872"/>
            <a:ext cx="7571682" cy="41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7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b="1" dirty="0" smtClean="0">
                <a:latin typeface="Calibri" pitchFamily="34" charset="0"/>
              </a:rPr>
              <a:t>Arquitectura de Procesos</a:t>
            </a:r>
            <a:endParaRPr lang="es-CL" sz="2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55776" y="1556792"/>
            <a:ext cx="4032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Niveles de Especificación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119319"/>
            <a:ext cx="1892071" cy="8749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78" y="2276872"/>
            <a:ext cx="5208242" cy="40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546356" cy="429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6695" y="4869160"/>
            <a:ext cx="29808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sz="1400" dirty="0" smtClean="0"/>
              <a:t>Identificar Procesos.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400" dirty="0" smtClean="0"/>
              <a:t>Inventario/ Documentación.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400" dirty="0" smtClean="0"/>
              <a:t>Clasificación.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400" dirty="0" smtClean="0"/>
              <a:t>Diagramación.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ES" sz="1400" dirty="0" smtClean="0"/>
              <a:t>Selección.</a:t>
            </a:r>
          </a:p>
          <a:p>
            <a:pPr algn="just"/>
            <a:endParaRPr lang="es-ES" sz="1400" dirty="0" smtClean="0"/>
          </a:p>
        </p:txBody>
      </p:sp>
      <p:sp>
        <p:nvSpPr>
          <p:cNvPr id="3" name="5 Marcador de texto"/>
          <p:cNvSpPr txBox="1">
            <a:spLocks/>
          </p:cNvSpPr>
          <p:nvPr/>
        </p:nvSpPr>
        <p:spPr>
          <a:xfrm>
            <a:off x="0" y="1033572"/>
            <a:ext cx="9144000" cy="52322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b="1" dirty="0" smtClean="0">
                <a:latin typeface="Calibri" pitchFamily="34" charset="0"/>
              </a:rPr>
              <a:t>Arquitectura de Procesos</a:t>
            </a:r>
            <a:endParaRPr lang="es-CL" sz="2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55776" y="1556792"/>
            <a:ext cx="4032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i="1" dirty="0" smtClean="0"/>
              <a:t>Ciclo de Vida BPM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119319"/>
            <a:ext cx="1892071" cy="87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0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3975</TotalTime>
  <Words>560</Words>
  <Application>Microsoft Office PowerPoint</Application>
  <PresentationFormat>Presentación en pantalla (4:3)</PresentationFormat>
  <Paragraphs>93</Paragraphs>
  <Slides>17</Slides>
  <Notes>17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MATRIZ DE IDEAS INNOVADORAS</dc:title>
  <dc:creator>prometeus</dc:creator>
  <cp:lastModifiedBy>Duoc</cp:lastModifiedBy>
  <cp:revision>693</cp:revision>
  <dcterms:created xsi:type="dcterms:W3CDTF">2012-08-17T05:12:33Z</dcterms:created>
  <dcterms:modified xsi:type="dcterms:W3CDTF">2018-09-25T11:35:57Z</dcterms:modified>
</cp:coreProperties>
</file>